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re Sugar" charset="1" panose="00000000000000000000"/>
      <p:regular r:id="rId14"/>
    </p:embeddedFont>
    <p:embeddedFont>
      <p:font typeface="More Sugar Thin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1407748" y="3127407"/>
            <a:ext cx="15065987" cy="3533659"/>
          </a:xfrm>
          <a:custGeom>
            <a:avLst/>
            <a:gdLst/>
            <a:ahLst/>
            <a:cxnLst/>
            <a:rect r="r" b="b" t="t" l="l"/>
            <a:pathLst>
              <a:path h="3533659" w="15065987">
                <a:moveTo>
                  <a:pt x="0" y="0"/>
                </a:moveTo>
                <a:lnTo>
                  <a:pt x="15065987" y="0"/>
                </a:lnTo>
                <a:lnTo>
                  <a:pt x="15065987" y="3533659"/>
                </a:lnTo>
                <a:lnTo>
                  <a:pt x="0" y="353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304862" y="4758083"/>
            <a:ext cx="11982273" cy="1607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48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MEASURES OF DISPERSION (VARIANCE, STANDARD DEVIATION, RANGE, IQR)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76125" y="3080326"/>
            <a:ext cx="3040083" cy="4126348"/>
          </a:xfrm>
          <a:custGeom>
            <a:avLst/>
            <a:gdLst/>
            <a:ahLst/>
            <a:cxnLst/>
            <a:rect r="r" b="b" t="t" l="l"/>
            <a:pathLst>
              <a:path h="4126348" w="3040083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71" r="-6025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41925">
            <a:off x="1700197" y="2292702"/>
            <a:ext cx="2630493" cy="2420054"/>
          </a:xfrm>
          <a:custGeom>
            <a:avLst/>
            <a:gdLst/>
            <a:ahLst/>
            <a:cxnLst/>
            <a:rect r="r" b="b" t="t" l="l"/>
            <a:pathLst>
              <a:path h="2420054" w="2630493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53088">
            <a:off x="7787325" y="3402328"/>
            <a:ext cx="1112434" cy="1155329"/>
          </a:xfrm>
          <a:custGeom>
            <a:avLst/>
            <a:gdLst/>
            <a:ahLst/>
            <a:cxnLst/>
            <a:rect r="r" b="b" t="t" l="l"/>
            <a:pathLst>
              <a:path h="1155329" w="1112434">
                <a:moveTo>
                  <a:pt x="0" y="0"/>
                </a:moveTo>
                <a:lnTo>
                  <a:pt x="1112433" y="0"/>
                </a:lnTo>
                <a:lnTo>
                  <a:pt x="1112433" y="1155329"/>
                </a:lnTo>
                <a:lnTo>
                  <a:pt x="0" y="1155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30912" y="3753797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360170"/>
            <a:ext cx="801573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MEASURES OF DISPERSION (VARIANCE, STANDARD DEVIATION, RANGE, IQR)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3926" y="4365241"/>
            <a:ext cx="7776791" cy="53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THIS POST WILL COVER: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9742" y="4974282"/>
            <a:ext cx="9132351" cy="387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Concept Introduction – What are measures of dispersion, and why do they matter?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Real-World Example – A fresh dataset showing how data spreads.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Simplified R Code – Step-by-step implementation.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Visualization – A boxplot illustrating dispersion.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Key Takeaways – Summary.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3088">
            <a:off x="13319956" y="2829702"/>
            <a:ext cx="3995490" cy="4149554"/>
          </a:xfrm>
          <a:custGeom>
            <a:avLst/>
            <a:gdLst/>
            <a:ahLst/>
            <a:cxnLst/>
            <a:rect r="r" b="b" t="t" l="l"/>
            <a:pathLst>
              <a:path h="4149554" w="3995490">
                <a:moveTo>
                  <a:pt x="0" y="0"/>
                </a:moveTo>
                <a:lnTo>
                  <a:pt x="3995490" y="0"/>
                </a:lnTo>
                <a:lnTo>
                  <a:pt x="3995490" y="4149553"/>
                </a:lnTo>
                <a:lnTo>
                  <a:pt x="0" y="4149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1002" y="2735993"/>
            <a:ext cx="13024230" cy="85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277" spc="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WHILE CENTRAL TENDENCY (MEAN, MEDIAN, MODE) TELLS US THE "TYPICAL" VALUE, DISPERSION TELLS US HOW SPREAD OUT THE DATA 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1248">
            <a:off x="7937927" y="3860562"/>
            <a:ext cx="1413331" cy="565332"/>
          </a:xfrm>
          <a:custGeom>
            <a:avLst/>
            <a:gdLst/>
            <a:ahLst/>
            <a:cxnLst/>
            <a:rect r="r" b="b" t="t" l="l"/>
            <a:pathLst>
              <a:path h="565332" w="1413331">
                <a:moveTo>
                  <a:pt x="0" y="0"/>
                </a:moveTo>
                <a:lnTo>
                  <a:pt x="1413331" y="0"/>
                </a:lnTo>
                <a:lnTo>
                  <a:pt x="1413331" y="565333"/>
                </a:lnTo>
                <a:lnTo>
                  <a:pt x="0" y="565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877019" y="7189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9624" y="3864238"/>
            <a:ext cx="82709" cy="722062"/>
          </a:xfrm>
          <a:custGeom>
            <a:avLst/>
            <a:gdLst/>
            <a:ahLst/>
            <a:cxnLst/>
            <a:rect r="r" b="b" t="t" l="l"/>
            <a:pathLst>
              <a:path h="722062" w="82709">
                <a:moveTo>
                  <a:pt x="0" y="0"/>
                </a:moveTo>
                <a:lnTo>
                  <a:pt x="82709" y="0"/>
                </a:lnTo>
                <a:lnTo>
                  <a:pt x="82709" y="722061"/>
                </a:lnTo>
                <a:lnTo>
                  <a:pt x="0" y="722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627110" y="5218724"/>
            <a:ext cx="411887" cy="3595839"/>
          </a:xfrm>
          <a:custGeom>
            <a:avLst/>
            <a:gdLst/>
            <a:ahLst/>
            <a:cxnLst/>
            <a:rect r="r" b="b" t="t" l="l"/>
            <a:pathLst>
              <a:path h="3595839" w="411887">
                <a:moveTo>
                  <a:pt x="411887" y="0"/>
                </a:moveTo>
                <a:lnTo>
                  <a:pt x="0" y="0"/>
                </a:lnTo>
                <a:lnTo>
                  <a:pt x="0" y="3595839"/>
                </a:lnTo>
                <a:lnTo>
                  <a:pt x="411887" y="3595839"/>
                </a:lnTo>
                <a:lnTo>
                  <a:pt x="4118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3903" y="5475678"/>
            <a:ext cx="4912574" cy="250095"/>
          </a:xfrm>
          <a:custGeom>
            <a:avLst/>
            <a:gdLst/>
            <a:ahLst/>
            <a:cxnLst/>
            <a:rect r="r" b="b" t="t" l="l"/>
            <a:pathLst>
              <a:path h="250095" w="4912574">
                <a:moveTo>
                  <a:pt x="0" y="0"/>
                </a:moveTo>
                <a:lnTo>
                  <a:pt x="4912574" y="0"/>
                </a:lnTo>
                <a:lnTo>
                  <a:pt x="4912574" y="250095"/>
                </a:lnTo>
                <a:lnTo>
                  <a:pt x="0" y="2500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02339" y="5132999"/>
            <a:ext cx="8130360" cy="413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Why is this important?</a:t>
            </a:r>
          </a:p>
          <a:p>
            <a:pPr algn="l" marL="431801" indent="-215900" lvl="1">
              <a:lnSpc>
                <a:spcPts val="3280"/>
              </a:lnSpc>
              <a:buFont typeface="Arial"/>
              <a:buChar char="•"/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Finance:</a:t>
            </a: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How risky is an investment? 📈</a:t>
            </a:r>
          </a:p>
          <a:p>
            <a:pPr algn="l" marL="431801" indent="-215900" lvl="1">
              <a:lnSpc>
                <a:spcPts val="3280"/>
              </a:lnSpc>
              <a:buFont typeface="Arial"/>
              <a:buChar char="•"/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Education: How varied are student test scores? 🎓</a:t>
            </a:r>
          </a:p>
          <a:p>
            <a:pPr algn="l" marL="431801" indent="-215900" lvl="1">
              <a:lnSpc>
                <a:spcPts val="3280"/>
              </a:lnSpc>
              <a:buFont typeface="Arial"/>
              <a:buChar char="•"/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Manufacturing: How consistent is product quality? ⚙️</a:t>
            </a:r>
          </a:p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Key dispersion measures:</a:t>
            </a:r>
          </a:p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✅ Range – Differ</a:t>
            </a: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ence between max and min values</a:t>
            </a:r>
          </a:p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✅ Variance – The average squared deviation from the mean</a:t>
            </a:r>
          </a:p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✅ Standard Deviation (SD) – How much data varies from the mean</a:t>
            </a:r>
          </a:p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✅ Interquartile</a:t>
            </a: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Rang</a:t>
            </a: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 (IQR) – Spread of the middle 50% of the data</a:t>
            </a:r>
          </a:p>
          <a:p>
            <a:pPr algn="l">
              <a:lnSpc>
                <a:spcPts val="328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33903" y="7119962"/>
            <a:ext cx="4912574" cy="250095"/>
          </a:xfrm>
          <a:custGeom>
            <a:avLst/>
            <a:gdLst/>
            <a:ahLst/>
            <a:cxnLst/>
            <a:rect r="r" b="b" t="t" l="l"/>
            <a:pathLst>
              <a:path h="250095" w="4912574">
                <a:moveTo>
                  <a:pt x="0" y="0"/>
                </a:moveTo>
                <a:lnTo>
                  <a:pt x="4912574" y="0"/>
                </a:lnTo>
                <a:lnTo>
                  <a:pt x="4912574" y="250094"/>
                </a:lnTo>
                <a:lnTo>
                  <a:pt x="0" y="250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38934" y="3483238"/>
            <a:ext cx="5238027" cy="5331325"/>
          </a:xfrm>
          <a:custGeom>
            <a:avLst/>
            <a:gdLst/>
            <a:ahLst/>
            <a:cxnLst/>
            <a:rect r="r" b="b" t="t" l="l"/>
            <a:pathLst>
              <a:path h="5331325" w="5238027">
                <a:moveTo>
                  <a:pt x="0" y="0"/>
                </a:moveTo>
                <a:lnTo>
                  <a:pt x="5238027" y="0"/>
                </a:lnTo>
                <a:lnTo>
                  <a:pt x="5238027" y="5331325"/>
                </a:lnTo>
                <a:lnTo>
                  <a:pt x="0" y="5331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82490" y="1571355"/>
            <a:ext cx="757204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CONCEPT 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2182" y="4083981"/>
            <a:ext cx="9121319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MEASURES OF DISPERSION: UNDERSTANDING DATA SPREAD!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27275" y="834707"/>
            <a:ext cx="9639837" cy="2260980"/>
          </a:xfrm>
          <a:custGeom>
            <a:avLst/>
            <a:gdLst/>
            <a:ahLst/>
            <a:cxnLst/>
            <a:rect r="r" b="b" t="t" l="l"/>
            <a:pathLst>
              <a:path h="2260980" w="9639837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249" y="1820443"/>
            <a:ext cx="104522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REAL-WORLD EXAMPLE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4087" y="5105934"/>
            <a:ext cx="2001348" cy="40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89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GOAL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19750" y="5307606"/>
            <a:ext cx="3000919" cy="40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89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7659" y="5466394"/>
            <a:ext cx="2847138" cy="40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89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CHALLENGE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10603" y="6819949"/>
            <a:ext cx="404841" cy="2204578"/>
          </a:xfrm>
          <a:custGeom>
            <a:avLst/>
            <a:gdLst/>
            <a:ahLst/>
            <a:cxnLst/>
            <a:rect r="r" b="b" t="t" l="l"/>
            <a:pathLst>
              <a:path h="2204578" w="404841">
                <a:moveTo>
                  <a:pt x="0" y="0"/>
                </a:moveTo>
                <a:lnTo>
                  <a:pt x="404841" y="0"/>
                </a:lnTo>
                <a:lnTo>
                  <a:pt x="404841" y="2204578"/>
                </a:lnTo>
                <a:lnTo>
                  <a:pt x="0" y="2204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613089" y="6718632"/>
            <a:ext cx="423446" cy="2305895"/>
          </a:xfrm>
          <a:custGeom>
            <a:avLst/>
            <a:gdLst/>
            <a:ahLst/>
            <a:cxnLst/>
            <a:rect r="r" b="b" t="t" l="l"/>
            <a:pathLst>
              <a:path h="2305895" w="423446">
                <a:moveTo>
                  <a:pt x="423446" y="0"/>
                </a:moveTo>
                <a:lnTo>
                  <a:pt x="0" y="0"/>
                </a:lnTo>
                <a:lnTo>
                  <a:pt x="0" y="2305895"/>
                </a:lnTo>
                <a:lnTo>
                  <a:pt x="423446" y="2305895"/>
                </a:lnTo>
                <a:lnTo>
                  <a:pt x="42344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482622">
            <a:off x="5271562" y="3974726"/>
            <a:ext cx="1034497" cy="464583"/>
          </a:xfrm>
          <a:custGeom>
            <a:avLst/>
            <a:gdLst/>
            <a:ahLst/>
            <a:cxnLst/>
            <a:rect r="r" b="b" t="t" l="l"/>
            <a:pathLst>
              <a:path h="464583" w="1034497">
                <a:moveTo>
                  <a:pt x="0" y="0"/>
                </a:moveTo>
                <a:lnTo>
                  <a:pt x="1034497" y="0"/>
                </a:lnTo>
                <a:lnTo>
                  <a:pt x="1034497" y="464584"/>
                </a:lnTo>
                <a:lnTo>
                  <a:pt x="0" y="464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509209">
            <a:off x="11117472" y="4087906"/>
            <a:ext cx="1034497" cy="464583"/>
          </a:xfrm>
          <a:custGeom>
            <a:avLst/>
            <a:gdLst/>
            <a:ahLst/>
            <a:cxnLst/>
            <a:rect r="r" b="b" t="t" l="l"/>
            <a:pathLst>
              <a:path h="464583" w="1034497">
                <a:moveTo>
                  <a:pt x="0" y="0"/>
                </a:moveTo>
                <a:lnTo>
                  <a:pt x="1034497" y="0"/>
                </a:lnTo>
                <a:lnTo>
                  <a:pt x="1034497" y="464583"/>
                </a:lnTo>
                <a:lnTo>
                  <a:pt x="0" y="464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8353531" y="4318777"/>
            <a:ext cx="1034497" cy="464583"/>
          </a:xfrm>
          <a:custGeom>
            <a:avLst/>
            <a:gdLst/>
            <a:ahLst/>
            <a:cxnLst/>
            <a:rect r="r" b="b" t="t" l="l"/>
            <a:pathLst>
              <a:path h="464583" w="1034497">
                <a:moveTo>
                  <a:pt x="0" y="0"/>
                </a:moveTo>
                <a:lnTo>
                  <a:pt x="1034497" y="0"/>
                </a:lnTo>
                <a:lnTo>
                  <a:pt x="1034497" y="464584"/>
                </a:lnTo>
                <a:lnTo>
                  <a:pt x="0" y="464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3246637"/>
            <a:ext cx="1828800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IMAGINE YOU’RE ANALYZING DELIVERY TIMES (IN MINUTES) FOR TWO DIFFERENT COURIERS.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71809" y="6857163"/>
            <a:ext cx="12839947" cy="198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2463" spc="-7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✅ Goal: Determine which courier service is more consistent.</a:t>
            </a:r>
          </a:p>
          <a:p>
            <a:pPr algn="l">
              <a:lnSpc>
                <a:spcPts val="4040"/>
              </a:lnSpc>
            </a:pPr>
            <a:r>
              <a:rPr lang="en-US" sz="2463" spc="-7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✅ Challenge: Both couriers may have similar average delivery times, but one could be less reliable due to high variability.</a:t>
            </a:r>
          </a:p>
          <a:p>
            <a:pPr algn="l">
              <a:lnSpc>
                <a:spcPts val="4040"/>
              </a:lnSpc>
            </a:pPr>
            <a:r>
              <a:rPr lang="en-US" sz="2463" spc="-7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✅ Solution: Compare dispersion metrics to assess consistency.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132269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7" y="0"/>
                </a:lnTo>
                <a:lnTo>
                  <a:pt x="3464137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751722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6" y="0"/>
                </a:lnTo>
                <a:lnTo>
                  <a:pt x="3464136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10212">
            <a:off x="9001386" y="6153122"/>
            <a:ext cx="1748930" cy="785429"/>
          </a:xfrm>
          <a:custGeom>
            <a:avLst/>
            <a:gdLst/>
            <a:ahLst/>
            <a:cxnLst/>
            <a:rect r="r" b="b" t="t" l="l"/>
            <a:pathLst>
              <a:path h="785429" w="1748930">
                <a:moveTo>
                  <a:pt x="0" y="0"/>
                </a:moveTo>
                <a:lnTo>
                  <a:pt x="1748930" y="0"/>
                </a:lnTo>
                <a:lnTo>
                  <a:pt x="1748930" y="785428"/>
                </a:lnTo>
                <a:lnTo>
                  <a:pt x="0" y="785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15444" y="3833372"/>
            <a:ext cx="5874562" cy="5424928"/>
          </a:xfrm>
          <a:custGeom>
            <a:avLst/>
            <a:gdLst/>
            <a:ahLst/>
            <a:cxnLst/>
            <a:rect r="r" b="b" t="t" l="l"/>
            <a:pathLst>
              <a:path h="5424928" w="5874562">
                <a:moveTo>
                  <a:pt x="0" y="0"/>
                </a:moveTo>
                <a:lnTo>
                  <a:pt x="5874561" y="0"/>
                </a:lnTo>
                <a:lnTo>
                  <a:pt x="5874561" y="5424928"/>
                </a:lnTo>
                <a:lnTo>
                  <a:pt x="0" y="54249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72742" y="3978307"/>
            <a:ext cx="4210353" cy="5135057"/>
          </a:xfrm>
          <a:custGeom>
            <a:avLst/>
            <a:gdLst/>
            <a:ahLst/>
            <a:cxnLst/>
            <a:rect r="r" b="b" t="t" l="l"/>
            <a:pathLst>
              <a:path h="5135057" w="4210353">
                <a:moveTo>
                  <a:pt x="0" y="0"/>
                </a:moveTo>
                <a:lnTo>
                  <a:pt x="4210353" y="0"/>
                </a:lnTo>
                <a:lnTo>
                  <a:pt x="4210353" y="5135058"/>
                </a:lnTo>
                <a:lnTo>
                  <a:pt x="0" y="5135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55676" y="1908546"/>
            <a:ext cx="976076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 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4328" y="3466913"/>
            <a:ext cx="13251538" cy="32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WE’LL GENERATE SYNTHETIC DELIVERY TIME DATA AND COMPUTE DISPERSION MEASURES.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132269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7" y="0"/>
                </a:lnTo>
                <a:lnTo>
                  <a:pt x="3464137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751722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6" y="0"/>
                </a:lnTo>
                <a:lnTo>
                  <a:pt x="3464136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10212">
            <a:off x="10325772" y="5592222"/>
            <a:ext cx="1748930" cy="785429"/>
          </a:xfrm>
          <a:custGeom>
            <a:avLst/>
            <a:gdLst/>
            <a:ahLst/>
            <a:cxnLst/>
            <a:rect r="r" b="b" t="t" l="l"/>
            <a:pathLst>
              <a:path h="785429" w="1748930">
                <a:moveTo>
                  <a:pt x="0" y="0"/>
                </a:moveTo>
                <a:lnTo>
                  <a:pt x="1748930" y="0"/>
                </a:lnTo>
                <a:lnTo>
                  <a:pt x="1748930" y="785429"/>
                </a:lnTo>
                <a:lnTo>
                  <a:pt x="0" y="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67492" y="3916261"/>
            <a:ext cx="7626949" cy="4337464"/>
          </a:xfrm>
          <a:custGeom>
            <a:avLst/>
            <a:gdLst/>
            <a:ahLst/>
            <a:cxnLst/>
            <a:rect r="r" b="b" t="t" l="l"/>
            <a:pathLst>
              <a:path h="4337464" w="7626949">
                <a:moveTo>
                  <a:pt x="0" y="0"/>
                </a:moveTo>
                <a:lnTo>
                  <a:pt x="7626949" y="0"/>
                </a:lnTo>
                <a:lnTo>
                  <a:pt x="7626949" y="4337463"/>
                </a:lnTo>
                <a:lnTo>
                  <a:pt x="0" y="43374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10509" y="3763774"/>
            <a:ext cx="4520550" cy="4499475"/>
          </a:xfrm>
          <a:custGeom>
            <a:avLst/>
            <a:gdLst/>
            <a:ahLst/>
            <a:cxnLst/>
            <a:rect r="r" b="b" t="t" l="l"/>
            <a:pathLst>
              <a:path h="4499475" w="4520550">
                <a:moveTo>
                  <a:pt x="0" y="0"/>
                </a:moveTo>
                <a:lnTo>
                  <a:pt x="4520550" y="0"/>
                </a:lnTo>
                <a:lnTo>
                  <a:pt x="4520550" y="4499475"/>
                </a:lnTo>
                <a:lnTo>
                  <a:pt x="0" y="4499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55676" y="1908546"/>
            <a:ext cx="976076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 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0850" y="3485747"/>
            <a:ext cx="9015770" cy="32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LET’S VISUALIZE DELIVERY TIME VARIATION WITH A BOXPLOT.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0850" y="8463274"/>
            <a:ext cx="12357854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📌 COURIER A (LEFT) HAS A TIGHTER BOX, MEANING DELIVERIES ARE MORE CONSISTENT.</a:t>
            </a:r>
          </a:p>
          <a:p>
            <a:pPr algn="l">
              <a:lnSpc>
                <a:spcPts val="4520"/>
              </a:lnSpc>
            </a:pPr>
            <a:r>
              <a:rPr lang="en-US" sz="20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📌 COURIER B (RIGHT) HAS A WIDER SPREAD, INDICATING HIGH VARIABILITY IN DELIVERY TIMES.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2700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446961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6141" y="466897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0" y="0"/>
                </a:moveTo>
                <a:lnTo>
                  <a:pt x="715571" y="0"/>
                </a:lnTo>
                <a:lnTo>
                  <a:pt x="715571" y="3896675"/>
                </a:lnTo>
                <a:lnTo>
                  <a:pt x="0" y="38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854769" y="466897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715571" y="0"/>
                </a:moveTo>
                <a:lnTo>
                  <a:pt x="0" y="0"/>
                </a:lnTo>
                <a:lnTo>
                  <a:pt x="0" y="3896675"/>
                </a:lnTo>
                <a:lnTo>
                  <a:pt x="715571" y="3896675"/>
                </a:lnTo>
                <a:lnTo>
                  <a:pt x="715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21713" y="5314674"/>
            <a:ext cx="12933056" cy="24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✅ Lower variance &amp; standard deviation = More consistent data.</a:t>
            </a:r>
          </a:p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✅ IQR is useful for detecting outliers &amp; understanding middle-range variation.</a:t>
            </a:r>
          </a:p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✅ A small range doesn’t always mean consistency; look at variance &amp; SD for deeper insights.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66177" y="7087457"/>
            <a:ext cx="1648026" cy="68917"/>
          </a:xfrm>
          <a:custGeom>
            <a:avLst/>
            <a:gdLst/>
            <a:ahLst/>
            <a:cxnLst/>
            <a:rect r="r" b="b" t="t" l="l"/>
            <a:pathLst>
              <a:path h="68917" w="1648026">
                <a:moveTo>
                  <a:pt x="0" y="0"/>
                </a:moveTo>
                <a:lnTo>
                  <a:pt x="1648026" y="0"/>
                </a:lnTo>
                <a:lnTo>
                  <a:pt x="1648026" y="68918"/>
                </a:lnTo>
                <a:lnTo>
                  <a:pt x="0" y="689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513">
            <a:off x="9798202" y="4670776"/>
            <a:ext cx="2829848" cy="1641312"/>
          </a:xfrm>
          <a:custGeom>
            <a:avLst/>
            <a:gdLst/>
            <a:ahLst/>
            <a:cxnLst/>
            <a:rect r="r" b="b" t="t" l="l"/>
            <a:pathLst>
              <a:path h="1641312" w="2829848">
                <a:moveTo>
                  <a:pt x="0" y="0"/>
                </a:moveTo>
                <a:lnTo>
                  <a:pt x="2829848" y="0"/>
                </a:lnTo>
                <a:lnTo>
                  <a:pt x="2829848" y="1641311"/>
                </a:lnTo>
                <a:lnTo>
                  <a:pt x="0" y="1641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52501" y="1698196"/>
            <a:ext cx="821961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KEY TAKEAWAYS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9959" y="3435588"/>
            <a:ext cx="17588082" cy="58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41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SUMMARY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1343383" y="4803698"/>
            <a:ext cx="14355879" cy="3367106"/>
          </a:xfrm>
          <a:custGeom>
            <a:avLst/>
            <a:gdLst/>
            <a:ahLst/>
            <a:cxnLst/>
            <a:rect r="r" b="b" t="t" l="l"/>
            <a:pathLst>
              <a:path h="3367106" w="14355879">
                <a:moveTo>
                  <a:pt x="0" y="0"/>
                </a:moveTo>
                <a:lnTo>
                  <a:pt x="14355879" y="0"/>
                </a:lnTo>
                <a:lnTo>
                  <a:pt x="14355879" y="3367106"/>
                </a:lnTo>
                <a:lnTo>
                  <a:pt x="0" y="3367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640415" y="6051350"/>
            <a:ext cx="1102082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FROM DATA TO DECISIONS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3088">
            <a:off x="6724555" y="984436"/>
            <a:ext cx="3460017" cy="3593433"/>
          </a:xfrm>
          <a:custGeom>
            <a:avLst/>
            <a:gdLst/>
            <a:ahLst/>
            <a:cxnLst/>
            <a:rect r="r" b="b" t="t" l="l"/>
            <a:pathLst>
              <a:path h="3593433" w="3460017">
                <a:moveTo>
                  <a:pt x="0" y="0"/>
                </a:moveTo>
                <a:lnTo>
                  <a:pt x="3460018" y="0"/>
                </a:lnTo>
                <a:lnTo>
                  <a:pt x="3460018" y="3593433"/>
                </a:lnTo>
                <a:lnTo>
                  <a:pt x="0" y="3593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DAGijdT38B0</dc:identifier>
  <dcterms:modified xsi:type="dcterms:W3CDTF">2011-08-01T06:04:30Z</dcterms:modified>
  <cp:revision>1</cp:revision>
  <dc:title>Measures of Dispersion (Variance, Standard Deviation, Range, IQR)</dc:title>
</cp:coreProperties>
</file>